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431" r:id="rId2"/>
    <p:sldId id="432" r:id="rId3"/>
    <p:sldId id="284" r:id="rId4"/>
    <p:sldId id="435" r:id="rId5"/>
    <p:sldId id="377" r:id="rId6"/>
    <p:sldId id="378" r:id="rId7"/>
    <p:sldId id="436" r:id="rId8"/>
    <p:sldId id="368" r:id="rId9"/>
    <p:sldId id="369" r:id="rId10"/>
    <p:sldId id="379" r:id="rId11"/>
    <p:sldId id="380" r:id="rId12"/>
    <p:sldId id="370" r:id="rId13"/>
    <p:sldId id="371" r:id="rId14"/>
    <p:sldId id="437" r:id="rId15"/>
    <p:sldId id="438" r:id="rId16"/>
    <p:sldId id="439" r:id="rId17"/>
    <p:sldId id="440" r:id="rId18"/>
    <p:sldId id="441" r:id="rId19"/>
    <p:sldId id="442" r:id="rId20"/>
    <p:sldId id="307" r:id="rId21"/>
    <p:sldId id="443" r:id="rId22"/>
    <p:sldId id="444" r:id="rId23"/>
    <p:sldId id="259" r:id="rId24"/>
    <p:sldId id="319" r:id="rId25"/>
    <p:sldId id="320" r:id="rId26"/>
    <p:sldId id="336" r:id="rId27"/>
    <p:sldId id="321" r:id="rId28"/>
    <p:sldId id="322" r:id="rId29"/>
    <p:sldId id="323" r:id="rId30"/>
    <p:sldId id="337" r:id="rId31"/>
    <p:sldId id="31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8" autoAdjust="0"/>
    <p:restoredTop sz="94660"/>
  </p:normalViewPr>
  <p:slideViewPr>
    <p:cSldViewPr snapToGrid="0">
      <p:cViewPr varScale="1">
        <p:scale>
          <a:sx n="99" d="100"/>
          <a:sy n="99" d="100"/>
        </p:scale>
        <p:origin x="90" y="3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8422AB-7AFE-414A-B8D8-6489CA09FFAD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27E364-9C5D-4507-AD4F-92E2D926E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89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Researchers</a:t>
            </a:r>
            <a:r>
              <a:rPr lang="en-US" baseline="0" dirty="0"/>
              <a:t> at Google &amp; Montreal develop a new approach for MT</a:t>
            </a:r>
          </a:p>
          <a:p>
            <a:pPr lvl="1"/>
            <a:r>
              <a:rPr lang="en-US" baseline="0" dirty="0"/>
              <a:t>What is NMT?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large neural network trained end-to-end.</a:t>
            </a:r>
          </a:p>
          <a:p>
            <a:pPr lvl="1"/>
            <a:r>
              <a:rPr lang="en-US" dirty="0"/>
              <a:t>Reads the entire source sentence.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Produces a translation one word at a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Advantages</a:t>
            </a:r>
          </a:p>
          <a:p>
            <a:pPr lvl="1"/>
            <a:r>
              <a:rPr lang="en-US" dirty="0"/>
              <a:t>Input sequence, output</a:t>
            </a:r>
            <a:r>
              <a:rPr lang="en-US" baseline="0" dirty="0"/>
              <a:t> sequence</a:t>
            </a:r>
            <a:endParaRPr lang="en-US" dirty="0"/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Generalization: source-conditioned LMs.</a:t>
            </a:r>
          </a:p>
          <a:p>
            <a:pPr lvl="1"/>
            <a:r>
              <a:rPr lang="en-US" dirty="0"/>
              <a:t>30,</a:t>
            </a:r>
            <a:r>
              <a:rPr lang="en-US" baseline="0" dirty="0"/>
              <a:t> 50-gram LMs</a:t>
            </a:r>
            <a:endParaRPr lang="en-US" dirty="0"/>
          </a:p>
          <a:p>
            <a:pPr lvl="1"/>
            <a:r>
              <a:rPr lang="en-US" dirty="0"/>
              <a:t>Dimensionality reduction: no gigantic PTs or LMs.</a:t>
            </a:r>
          </a:p>
          <a:p>
            <a:pPr lvl="1"/>
            <a:r>
              <a:rPr lang="en-US" dirty="0"/>
              <a:t>Simple beam-search decoder.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176E8-50BD-DB4D-99EF-68BAB455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6428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Researchers</a:t>
            </a:r>
            <a:r>
              <a:rPr lang="en-US" baseline="0" dirty="0"/>
              <a:t> at Google &amp; Montreal develop a new approach for MT</a:t>
            </a:r>
          </a:p>
          <a:p>
            <a:pPr lvl="1"/>
            <a:r>
              <a:rPr lang="en-US" baseline="0" dirty="0"/>
              <a:t>What is NMT?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large neural network trained end-to-end.</a:t>
            </a:r>
          </a:p>
          <a:p>
            <a:pPr lvl="1"/>
            <a:r>
              <a:rPr lang="en-US" dirty="0"/>
              <a:t>Reads the entire source sentence.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Produces a translation one word at a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Advantages</a:t>
            </a:r>
          </a:p>
          <a:p>
            <a:pPr lvl="1"/>
            <a:r>
              <a:rPr lang="en-US" dirty="0"/>
              <a:t>Input sequence, output</a:t>
            </a:r>
            <a:r>
              <a:rPr lang="en-US" baseline="0" dirty="0"/>
              <a:t> sequence</a:t>
            </a:r>
            <a:endParaRPr lang="en-US" dirty="0"/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Generalization: source-conditioned LMs.</a:t>
            </a:r>
          </a:p>
          <a:p>
            <a:pPr lvl="1"/>
            <a:r>
              <a:rPr lang="en-US" dirty="0"/>
              <a:t>30,</a:t>
            </a:r>
            <a:r>
              <a:rPr lang="en-US" baseline="0" dirty="0"/>
              <a:t> 50-gram LMs</a:t>
            </a:r>
            <a:endParaRPr lang="en-US" dirty="0"/>
          </a:p>
          <a:p>
            <a:pPr lvl="1"/>
            <a:r>
              <a:rPr lang="en-US" dirty="0"/>
              <a:t>Dimensionality reduction: no gigantic PTs or LMs.</a:t>
            </a:r>
          </a:p>
          <a:p>
            <a:pPr lvl="1"/>
            <a:r>
              <a:rPr lang="en-US" dirty="0"/>
              <a:t>Simple beam-search decoder.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176E8-50BD-DB4D-99EF-68BAB455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9689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Researchers</a:t>
            </a:r>
            <a:r>
              <a:rPr lang="en-US" baseline="0" dirty="0"/>
              <a:t> at Google &amp; Montreal develop a new approach for MT</a:t>
            </a:r>
          </a:p>
          <a:p>
            <a:pPr lvl="1"/>
            <a:r>
              <a:rPr lang="en-US" baseline="0" dirty="0"/>
              <a:t>What is NMT?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large neural network trained end-to-end.</a:t>
            </a:r>
          </a:p>
          <a:p>
            <a:pPr lvl="1"/>
            <a:r>
              <a:rPr lang="en-US" dirty="0"/>
              <a:t>Reads the entire source sentence.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Produces a translation one word at a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Advantages</a:t>
            </a:r>
          </a:p>
          <a:p>
            <a:pPr lvl="1"/>
            <a:r>
              <a:rPr lang="en-US" dirty="0"/>
              <a:t>Input sequence, output</a:t>
            </a:r>
            <a:r>
              <a:rPr lang="en-US" baseline="0" dirty="0"/>
              <a:t> sequence</a:t>
            </a:r>
            <a:endParaRPr lang="en-US" dirty="0"/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Generalization: source-conditioned LMs.</a:t>
            </a:r>
          </a:p>
          <a:p>
            <a:pPr lvl="1"/>
            <a:r>
              <a:rPr lang="en-US" dirty="0"/>
              <a:t>30,</a:t>
            </a:r>
            <a:r>
              <a:rPr lang="en-US" baseline="0" dirty="0"/>
              <a:t> 50-gram LMs</a:t>
            </a:r>
            <a:endParaRPr lang="en-US" dirty="0"/>
          </a:p>
          <a:p>
            <a:pPr lvl="1"/>
            <a:r>
              <a:rPr lang="en-US" dirty="0"/>
              <a:t>Dimensionality reduction: no gigantic PTs or LMs.</a:t>
            </a:r>
          </a:p>
          <a:p>
            <a:pPr lvl="1"/>
            <a:r>
              <a:rPr lang="en-US" dirty="0"/>
              <a:t>Simple beam-search decoder.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176E8-50BD-DB4D-99EF-68BAB455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2109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Researchers</a:t>
            </a:r>
            <a:r>
              <a:rPr lang="en-US" baseline="0" dirty="0"/>
              <a:t> at Google &amp; Montreal develop a new approach for MT</a:t>
            </a:r>
          </a:p>
          <a:p>
            <a:pPr lvl="1"/>
            <a:r>
              <a:rPr lang="en-US" baseline="0" dirty="0"/>
              <a:t>What is NMT?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large neural network trained end-to-end.</a:t>
            </a:r>
          </a:p>
          <a:p>
            <a:pPr lvl="1"/>
            <a:r>
              <a:rPr lang="en-US" dirty="0"/>
              <a:t>Reads the entire source sentence.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Produces a translation one word at a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Advantages</a:t>
            </a:r>
          </a:p>
          <a:p>
            <a:pPr lvl="1"/>
            <a:r>
              <a:rPr lang="en-US" dirty="0"/>
              <a:t>Input sequence, output</a:t>
            </a:r>
            <a:r>
              <a:rPr lang="en-US" baseline="0" dirty="0"/>
              <a:t> sequence</a:t>
            </a:r>
            <a:endParaRPr lang="en-US" dirty="0"/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Generalization: source-conditioned LMs.</a:t>
            </a:r>
          </a:p>
          <a:p>
            <a:pPr lvl="1"/>
            <a:r>
              <a:rPr lang="en-US" dirty="0"/>
              <a:t>30,</a:t>
            </a:r>
            <a:r>
              <a:rPr lang="en-US" baseline="0" dirty="0"/>
              <a:t> 50-gram LMs</a:t>
            </a:r>
            <a:endParaRPr lang="en-US" dirty="0"/>
          </a:p>
          <a:p>
            <a:pPr lvl="1"/>
            <a:r>
              <a:rPr lang="en-US" dirty="0"/>
              <a:t>Dimensionality reduction: no gigantic PTs or LMs.</a:t>
            </a:r>
          </a:p>
          <a:p>
            <a:pPr lvl="1"/>
            <a:r>
              <a:rPr lang="en-US" dirty="0"/>
              <a:t>Simple beam-search decoder.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176E8-50BD-DB4D-99EF-68BAB455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7462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Researchers</a:t>
            </a:r>
            <a:r>
              <a:rPr lang="en-US" baseline="0" dirty="0"/>
              <a:t> at Google &amp; Montreal develop a new approach for MT</a:t>
            </a:r>
          </a:p>
          <a:p>
            <a:pPr lvl="1"/>
            <a:r>
              <a:rPr lang="en-US" baseline="0" dirty="0"/>
              <a:t>What is NMT?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large neural network trained end-to-end.</a:t>
            </a:r>
          </a:p>
          <a:p>
            <a:pPr lvl="1"/>
            <a:r>
              <a:rPr lang="en-US" dirty="0"/>
              <a:t>Reads the entire source sentence.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Produces a translation one word at a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Advantages</a:t>
            </a:r>
          </a:p>
          <a:p>
            <a:pPr lvl="1"/>
            <a:r>
              <a:rPr lang="en-US" dirty="0"/>
              <a:t>Input sequence, output</a:t>
            </a:r>
            <a:r>
              <a:rPr lang="en-US" baseline="0" dirty="0"/>
              <a:t> sequence</a:t>
            </a:r>
            <a:endParaRPr lang="en-US" dirty="0"/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Generalization: source-conditioned LMs.</a:t>
            </a:r>
          </a:p>
          <a:p>
            <a:pPr lvl="1"/>
            <a:r>
              <a:rPr lang="en-US" dirty="0"/>
              <a:t>30,</a:t>
            </a:r>
            <a:r>
              <a:rPr lang="en-US" baseline="0" dirty="0"/>
              <a:t> 50-gram LMs</a:t>
            </a:r>
            <a:endParaRPr lang="en-US" dirty="0"/>
          </a:p>
          <a:p>
            <a:pPr lvl="1"/>
            <a:r>
              <a:rPr lang="en-US" dirty="0"/>
              <a:t>Dimensionality reduction: no gigantic PTs or LMs.</a:t>
            </a:r>
          </a:p>
          <a:p>
            <a:pPr lvl="1"/>
            <a:r>
              <a:rPr lang="en-US" dirty="0"/>
              <a:t>Simple beam-search decoder.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176E8-50BD-DB4D-99EF-68BAB455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8964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Researchers</a:t>
            </a:r>
            <a:r>
              <a:rPr lang="en-US" baseline="0" dirty="0"/>
              <a:t> at Google &amp; Montreal develop a new approach for MT</a:t>
            </a:r>
          </a:p>
          <a:p>
            <a:pPr lvl="1"/>
            <a:r>
              <a:rPr lang="en-US" baseline="0" dirty="0"/>
              <a:t>What is NMT?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large neural network trained end-to-end.</a:t>
            </a:r>
          </a:p>
          <a:p>
            <a:pPr lvl="1"/>
            <a:r>
              <a:rPr lang="en-US" dirty="0"/>
              <a:t>Reads the entire source sentence.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Produces a translation one word at a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Advantages</a:t>
            </a:r>
          </a:p>
          <a:p>
            <a:pPr lvl="1"/>
            <a:r>
              <a:rPr lang="en-US" dirty="0"/>
              <a:t>Input sequence, output</a:t>
            </a:r>
            <a:r>
              <a:rPr lang="en-US" baseline="0" dirty="0"/>
              <a:t> sequence</a:t>
            </a:r>
            <a:endParaRPr lang="en-US" dirty="0"/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Generalization: source-conditioned LMs.</a:t>
            </a:r>
          </a:p>
          <a:p>
            <a:pPr lvl="1"/>
            <a:r>
              <a:rPr lang="en-US" dirty="0"/>
              <a:t>30,</a:t>
            </a:r>
            <a:r>
              <a:rPr lang="en-US" baseline="0" dirty="0"/>
              <a:t> 50-gram LMs</a:t>
            </a:r>
            <a:endParaRPr lang="en-US" dirty="0"/>
          </a:p>
          <a:p>
            <a:pPr lvl="1"/>
            <a:r>
              <a:rPr lang="en-US" dirty="0"/>
              <a:t>Dimensionality reduction: no gigantic PTs or LMs.</a:t>
            </a:r>
          </a:p>
          <a:p>
            <a:pPr lvl="1"/>
            <a:r>
              <a:rPr lang="en-US" dirty="0"/>
              <a:t>Simple beam-search decoder.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176E8-50BD-DB4D-99EF-68BAB455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0411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Researchers</a:t>
            </a:r>
            <a:r>
              <a:rPr lang="en-US" baseline="0" dirty="0"/>
              <a:t> at Google &amp; Montreal develop a new approach for MT</a:t>
            </a:r>
          </a:p>
          <a:p>
            <a:pPr lvl="1"/>
            <a:r>
              <a:rPr lang="en-US" baseline="0" dirty="0"/>
              <a:t>What is NMT?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large neural network trained end-to-end.</a:t>
            </a:r>
          </a:p>
          <a:p>
            <a:pPr lvl="1"/>
            <a:r>
              <a:rPr lang="en-US" dirty="0"/>
              <a:t>Reads the entire source sentence.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Produces a translation one word at a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Advantages</a:t>
            </a:r>
          </a:p>
          <a:p>
            <a:pPr lvl="1"/>
            <a:r>
              <a:rPr lang="en-US" dirty="0"/>
              <a:t>Input sequence, output</a:t>
            </a:r>
            <a:r>
              <a:rPr lang="en-US" baseline="0" dirty="0"/>
              <a:t> sequence</a:t>
            </a:r>
            <a:endParaRPr lang="en-US" dirty="0"/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Generalization: source-conditioned LMs.</a:t>
            </a:r>
          </a:p>
          <a:p>
            <a:pPr lvl="1"/>
            <a:r>
              <a:rPr lang="en-US" dirty="0"/>
              <a:t>30,</a:t>
            </a:r>
            <a:r>
              <a:rPr lang="en-US" baseline="0" dirty="0"/>
              <a:t> 50-gram LMs</a:t>
            </a:r>
            <a:endParaRPr lang="en-US" dirty="0"/>
          </a:p>
          <a:p>
            <a:pPr lvl="1"/>
            <a:r>
              <a:rPr lang="en-US" dirty="0"/>
              <a:t>Dimensionality reduction: no gigantic PTs or LMs.</a:t>
            </a:r>
          </a:p>
          <a:p>
            <a:pPr lvl="1"/>
            <a:r>
              <a:rPr lang="en-US" dirty="0"/>
              <a:t>Simple beam-search decoder.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176E8-50BD-DB4D-99EF-68BAB455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25382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Researchers</a:t>
            </a:r>
            <a:r>
              <a:rPr lang="en-US" baseline="0" dirty="0"/>
              <a:t> at Google &amp; Montreal develop a new approach for MT</a:t>
            </a:r>
          </a:p>
          <a:p>
            <a:pPr lvl="1"/>
            <a:r>
              <a:rPr lang="en-US" baseline="0" dirty="0"/>
              <a:t>What is NMT?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large neural network trained end-to-end.</a:t>
            </a:r>
          </a:p>
          <a:p>
            <a:pPr lvl="1"/>
            <a:r>
              <a:rPr lang="en-US" dirty="0"/>
              <a:t>Reads the entire source sentence.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Produces a translation one word at a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Advantages</a:t>
            </a:r>
          </a:p>
          <a:p>
            <a:pPr lvl="1"/>
            <a:r>
              <a:rPr lang="en-US" dirty="0"/>
              <a:t>Input sequence, output</a:t>
            </a:r>
            <a:r>
              <a:rPr lang="en-US" baseline="0" dirty="0"/>
              <a:t> sequence</a:t>
            </a:r>
            <a:endParaRPr lang="en-US" dirty="0"/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Generalization: source-conditioned LMs.</a:t>
            </a:r>
          </a:p>
          <a:p>
            <a:pPr lvl="1"/>
            <a:r>
              <a:rPr lang="en-US" dirty="0"/>
              <a:t>30,</a:t>
            </a:r>
            <a:r>
              <a:rPr lang="en-US" baseline="0" dirty="0"/>
              <a:t> 50-gram LMs</a:t>
            </a:r>
            <a:endParaRPr lang="en-US" dirty="0"/>
          </a:p>
          <a:p>
            <a:pPr lvl="1"/>
            <a:r>
              <a:rPr lang="en-US" dirty="0"/>
              <a:t>Dimensionality reduction: no gigantic PTs or LMs.</a:t>
            </a:r>
          </a:p>
          <a:p>
            <a:pPr lvl="1"/>
            <a:r>
              <a:rPr lang="en-US" dirty="0"/>
              <a:t>Simple beam-search decoder.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176E8-50BD-DB4D-99EF-68BAB455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4861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Researchers</a:t>
            </a:r>
            <a:r>
              <a:rPr lang="en-US" baseline="0" dirty="0"/>
              <a:t> at Google &amp; Montreal develop a new approach for MT</a:t>
            </a:r>
          </a:p>
          <a:p>
            <a:pPr lvl="1"/>
            <a:r>
              <a:rPr lang="en-US" baseline="0" dirty="0"/>
              <a:t>What is NMT?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large neural network trained end-to-end.</a:t>
            </a:r>
          </a:p>
          <a:p>
            <a:pPr lvl="1"/>
            <a:r>
              <a:rPr lang="en-US" dirty="0"/>
              <a:t>Reads the entire source sentence.</a:t>
            </a:r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Produces a translation one word at a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Advantages</a:t>
            </a:r>
          </a:p>
          <a:p>
            <a:pPr lvl="1"/>
            <a:r>
              <a:rPr lang="en-US" dirty="0"/>
              <a:t>Input sequence, output</a:t>
            </a:r>
            <a:r>
              <a:rPr lang="en-US" baseline="0" dirty="0"/>
              <a:t> sequence</a:t>
            </a:r>
            <a:endParaRPr lang="en-US" dirty="0"/>
          </a:p>
          <a:p>
            <a:pPr marL="45720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Generalization: source-conditioned LMs.</a:t>
            </a:r>
          </a:p>
          <a:p>
            <a:pPr lvl="1"/>
            <a:r>
              <a:rPr lang="en-US" dirty="0"/>
              <a:t>30,</a:t>
            </a:r>
            <a:r>
              <a:rPr lang="en-US" baseline="0" dirty="0"/>
              <a:t> 50-gram LMs</a:t>
            </a:r>
            <a:endParaRPr lang="en-US" dirty="0"/>
          </a:p>
          <a:p>
            <a:pPr lvl="1"/>
            <a:r>
              <a:rPr lang="en-US" dirty="0"/>
              <a:t>Dimensionality reduction: no gigantic PTs or LMs.</a:t>
            </a:r>
          </a:p>
          <a:p>
            <a:pPr lvl="1"/>
            <a:r>
              <a:rPr lang="en-US" dirty="0"/>
              <a:t>Simple beam-search decoder.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176E8-50BD-DB4D-99EF-68BAB455153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1919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31837-79B9-4FC7-A044-28C50D3B24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A5CA34-5E7C-4286-B59F-17350DADF2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D47EC-D515-4FA0-8DA8-E58A804E8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9A6EE-6920-4A16-8DED-75E5D44FC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87F6E-2C00-42BD-86D2-492C61CC7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956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2ED87-5417-45B5-8132-AA0FDBFBD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AE480F-2ABA-4C23-96DA-FCD23BD90C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EC28C-E044-4608-9A9F-75CAC5F9E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40447-76DE-4A2B-B1BB-4FF943538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C485E-DA3F-4E51-9168-E874F3224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B223CC-8729-482A-B053-3FC7FB6A6B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3A6E61-C7BF-4961-8855-7C8DE77EC0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48C17-D2BD-433A-9614-779D5ECF8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E1ACD-173F-48ED-8623-3FC1A8F83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21270-46A8-4971-946E-88D6D9473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019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BDCFC-5196-4B31-8F5E-9E69565F2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812A7-E8A8-4399-A002-3B47FE68B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A7064-EFC4-49A9-83A9-AC0969225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94558-A8B2-47B9-911D-40342A5CC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0E97A-CAF4-4D8B-9002-89EA32968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76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01AA7-BC84-4093-83FC-A0D75283C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9F066-FBDB-4F20-B6EC-FB1DCE8C6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B8F5D-789C-4CDF-9F24-7B77A426D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49877-D3DE-4F2B-8203-30F15539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BB214-57FD-4391-B7F1-15635682F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855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E396A-3892-431B-8EE7-3115CEFA9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FAC43-C823-45A7-A956-D8EFCA828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6A2B27-99B0-4992-BE1C-5814102D9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E16A16-245B-4CA3-B420-ECD0357F1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0C5F58-AE20-491D-9DE8-DADBD00F8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4E7D0-235D-42E5-8610-E12E22DFD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50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5324F-E4ED-48CC-AB49-8E99C5473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D166C-8976-4CCD-BD99-A18359DD73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18031-595F-495B-9C2F-0499C2AA75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485122-FB36-41BE-BD02-0A4ABC7AA8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FADB-E4CA-4381-9CEC-7943ED547D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D80C9F-7F3B-4B2D-BD12-A434411AB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2E39D-86B8-45A9-9314-427E97B0F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A0B4F6-34C5-478B-BAA5-8F744403B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868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56A6F-F59C-4168-8616-43B85F1F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1AE011-A10B-4186-956F-DFD703BEE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227A31-739A-42F4-B287-3E8B4F343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038D2C-53DD-4E6B-8BBA-057BEEDE0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51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642E59-FB8B-4F81-9376-1B92978F4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0AA01B-8D7F-4800-BA62-C657C6398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C65466-1340-4D3A-B59F-3391DC6B2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72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1F4D4-5C7C-4FED-9FC5-4ACD91EC8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EFCD6-EF84-4AC0-B93B-DFCE0E2CD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FCD2A8-33AC-4EB8-972B-F2844B60D8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19791B-55E2-44F1-9906-7E0AB1398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1FC5A7-0CA6-4889-B477-78277EB41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1F210-2795-411F-AE61-A06E0AEB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760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9017-B2E3-4983-9574-6B0DDC7DF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A1BA02-8248-49A2-8E16-BB682B7C12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1E3A8-4C9B-4D58-8164-A38A129E4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588319-4F4B-4C58-9EA1-B3FC3A276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9B6242-D5B5-4C54-83BE-317928949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FEE413-6F82-4C2B-99C9-306899F30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06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CC8F9-2D62-4C9A-B247-F36F8A421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02C5DE-BE06-4CAA-A8C4-95CA6C7EC4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8A0F3-97EE-4BEC-8C16-1D04873573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6F9A0-9B92-4FD0-97CA-5E752ABC6C2F}" type="datetimeFigureOut">
              <a:rPr lang="en-US" smtClean="0"/>
              <a:t>Tue-18-Feb-20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A7596-6A4C-4E39-9328-3D158A4443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33CD7-B723-4CD3-8E13-DAC4033848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4F408-E5A9-487F-83FF-89B27F65B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08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hyperlink" Target="https://arxiv.org/abs/1406.1078" TargetMode="External"/><Relationship Id="rId5" Type="http://schemas.openxmlformats.org/officeDocument/2006/relationships/hyperlink" Target="https://arxiv.org/abs/1409.3215" TargetMode="External"/><Relationship Id="rId4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hyperlink" Target="https://arxiv.org/abs/1406.1078" TargetMode="External"/><Relationship Id="rId5" Type="http://schemas.openxmlformats.org/officeDocument/2006/relationships/hyperlink" Target="https://arxiv.org/abs/1409.3215" TargetMode="External"/><Relationship Id="rId4" Type="http://schemas.openxmlformats.org/officeDocument/2006/relationships/image" Target="../media/image18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hyperlink" Target="https://arxiv.org/abs/1406.1078" TargetMode="External"/><Relationship Id="rId5" Type="http://schemas.openxmlformats.org/officeDocument/2006/relationships/hyperlink" Target="https://arxiv.org/abs/1409.3215" TargetMode="External"/><Relationship Id="rId4" Type="http://schemas.openxmlformats.org/officeDocument/2006/relationships/image" Target="../media/image1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hyperlink" Target="https://arxiv.org/abs/1406.1078" TargetMode="External"/><Relationship Id="rId5" Type="http://schemas.openxmlformats.org/officeDocument/2006/relationships/hyperlink" Target="https://arxiv.org/abs/1409.3215" TargetMode="External"/><Relationship Id="rId4" Type="http://schemas.openxmlformats.org/officeDocument/2006/relationships/image" Target="../media/image19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6" Type="http://schemas.openxmlformats.org/officeDocument/2006/relationships/hyperlink" Target="https://arxiv.org/abs/1406.1078" TargetMode="External"/><Relationship Id="rId5" Type="http://schemas.openxmlformats.org/officeDocument/2006/relationships/hyperlink" Target="https://arxiv.org/abs/1409.3215" TargetMode="External"/><Relationship Id="rId4" Type="http://schemas.openxmlformats.org/officeDocument/2006/relationships/image" Target="../media/image20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openxmlformats.org/officeDocument/2006/relationships/hyperlink" Target="https://arxiv.org/abs/1406.1078" TargetMode="External"/><Relationship Id="rId5" Type="http://schemas.openxmlformats.org/officeDocument/2006/relationships/hyperlink" Target="https://arxiv.org/abs/1409.3215" TargetMode="External"/><Relationship Id="rId4" Type="http://schemas.openxmlformats.org/officeDocument/2006/relationships/image" Target="../media/image2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6" Type="http://schemas.openxmlformats.org/officeDocument/2006/relationships/hyperlink" Target="https://arxiv.org/abs/1406.1078" TargetMode="External"/><Relationship Id="rId5" Type="http://schemas.openxmlformats.org/officeDocument/2006/relationships/hyperlink" Target="https://arxiv.org/abs/1409.3215" TargetMode="External"/><Relationship Id="rId4" Type="http://schemas.openxmlformats.org/officeDocument/2006/relationships/image" Target="../media/image22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hyperlink" Target="https://arxiv.org/abs/1406.1078" TargetMode="External"/><Relationship Id="rId5" Type="http://schemas.openxmlformats.org/officeDocument/2006/relationships/hyperlink" Target="https://arxiv.org/abs/1409.3215" TargetMode="External"/><Relationship Id="rId4" Type="http://schemas.openxmlformats.org/officeDocument/2006/relationships/image" Target="../media/image22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6" Type="http://schemas.openxmlformats.org/officeDocument/2006/relationships/hyperlink" Target="https://arxiv.org/abs/1406.1078" TargetMode="External"/><Relationship Id="rId5" Type="http://schemas.openxmlformats.org/officeDocument/2006/relationships/hyperlink" Target="https://arxiv.org/abs/1409.3215" TargetMode="External"/><Relationship Id="rId4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colah.github.io/posts/2015-08-Understanding-LSTMs/" TargetMode="External"/><Relationship Id="rId2" Type="http://schemas.openxmlformats.org/officeDocument/2006/relationships/hyperlink" Target="http://deeplearning.net/tutorial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Motivation for sequence learning models</a:t>
            </a:r>
          </a:p>
          <a:p>
            <a:r>
              <a:rPr lang="en-US" dirty="0">
                <a:solidFill>
                  <a:srgbClr val="00B050"/>
                </a:solidFill>
              </a:rPr>
              <a:t>Introduction to RNNs</a:t>
            </a:r>
          </a:p>
          <a:p>
            <a:r>
              <a:rPr lang="en-US" b="1" dirty="0">
                <a:solidFill>
                  <a:srgbClr val="FF0000"/>
                </a:solidFill>
              </a:rPr>
              <a:t>RNN application to Image Captioning</a:t>
            </a:r>
          </a:p>
        </p:txBody>
      </p:sp>
    </p:spTree>
    <p:extLst>
      <p:ext uri="{BB962C8B-B14F-4D97-AF65-F5344CB8AC3E}">
        <p14:creationId xmlns:p14="http://schemas.microsoft.com/office/powerpoint/2010/main" val="2752129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there a dataset to learn this thing?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0808" y="1591021"/>
            <a:ext cx="8172312" cy="458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58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738" y="365125"/>
            <a:ext cx="10858971" cy="607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995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Bidirectional RNNs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5246" y="1437969"/>
            <a:ext cx="7021507" cy="407537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4A2492-12DC-4D6A-AE25-AFFCB6C35934}"/>
              </a:ext>
            </a:extLst>
          </p:cNvPr>
          <p:cNvSpPr/>
          <p:nvPr/>
        </p:nvSpPr>
        <p:spPr>
          <a:xfrm>
            <a:off x="1883342" y="5768286"/>
            <a:ext cx="91375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To maintain two hidden layers at any time, this network consumes twice as much memory space for its weight and bias parameters. </a:t>
            </a:r>
          </a:p>
        </p:txBody>
      </p:sp>
    </p:spTree>
    <p:extLst>
      <p:ext uri="{BB962C8B-B14F-4D97-AF65-F5344CB8AC3E}">
        <p14:creationId xmlns:p14="http://schemas.microsoft.com/office/powerpoint/2010/main" val="1624706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Bidirectional RNNs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8118" y="1490283"/>
            <a:ext cx="6250004" cy="367448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75CA327-AAA9-49F4-BFE3-D8E9E2802A7D}"/>
              </a:ext>
            </a:extLst>
          </p:cNvPr>
          <p:cNvSpPr/>
          <p:nvPr/>
        </p:nvSpPr>
        <p:spPr>
          <a:xfrm>
            <a:off x="1686024" y="5501651"/>
            <a:ext cx="90557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At time-step t each intermediate neuron receives one set of parameters from the previous time-step (in the same RNN layer), and two sets of parameters from the previous RNN hidden layer; one input comes from the left-to-right RNN and the other from the right-to-left RNN.</a:t>
            </a:r>
          </a:p>
        </p:txBody>
      </p:sp>
    </p:spTree>
    <p:extLst>
      <p:ext uri="{BB962C8B-B14F-4D97-AF65-F5344CB8AC3E}">
        <p14:creationId xmlns:p14="http://schemas.microsoft.com/office/powerpoint/2010/main" val="991451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92C15-D41E-4BF8-8AAC-FC2ACFC38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based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D2900-D132-458A-9D26-1D0275E76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units than RNNs.</a:t>
            </a:r>
          </a:p>
          <a:p>
            <a:r>
              <a:rPr lang="en-US" dirty="0"/>
              <a:t>Beyond the extensions discussed so far, RNNs have been found to perform better with the use of more complex units for activation.</a:t>
            </a:r>
          </a:p>
          <a:p>
            <a:r>
              <a:rPr lang="en-US" dirty="0"/>
              <a:t>Although RNNs can theoretically capture long-term dependencies, they are very hard to actually train to do this.</a:t>
            </a:r>
          </a:p>
          <a:p>
            <a:r>
              <a:rPr lang="en-US" dirty="0"/>
              <a:t>Main ideas</a:t>
            </a:r>
          </a:p>
          <a:p>
            <a:pPr lvl="1"/>
            <a:r>
              <a:rPr lang="en-US" dirty="0"/>
              <a:t>keep around memories to capture long distance dependencies.</a:t>
            </a:r>
          </a:p>
          <a:p>
            <a:pPr lvl="1"/>
            <a:r>
              <a:rPr lang="en-US" dirty="0"/>
              <a:t>allow error messages to flow at different strengths depending on the inputs.</a:t>
            </a:r>
          </a:p>
        </p:txBody>
      </p:sp>
    </p:spTree>
    <p:extLst>
      <p:ext uri="{BB962C8B-B14F-4D97-AF65-F5344CB8AC3E}">
        <p14:creationId xmlns:p14="http://schemas.microsoft.com/office/powerpoint/2010/main" val="1503909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RNN applications and variants</a:t>
            </a:r>
          </a:p>
          <a:p>
            <a:r>
              <a:rPr lang="en-US" b="1" dirty="0">
                <a:solidFill>
                  <a:srgbClr val="FF0000"/>
                </a:solidFill>
              </a:rPr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1472870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_images/lstm_memorycel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5906" y="919932"/>
            <a:ext cx="4172585" cy="1845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short-term memory (LSTM)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67706" cy="4351338"/>
          </a:xfrm>
        </p:spPr>
        <p:txBody>
          <a:bodyPr>
            <a:normAutofit/>
          </a:bodyPr>
          <a:lstStyle/>
          <a:p>
            <a:r>
              <a:rPr lang="en-US" dirty="0"/>
              <a:t>Intuition: memory cells can keep information intact, unless inputs makes them forget it or overwrite it with new input. </a:t>
            </a:r>
          </a:p>
          <a:p>
            <a:r>
              <a:rPr lang="en-US" dirty="0"/>
              <a:t>Cell can decide to output this information or just store 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834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 Short-term memories (LSTMs)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7078" y="1576556"/>
            <a:ext cx="9102822" cy="486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427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638869" cy="1325563"/>
          </a:xfrm>
        </p:spPr>
        <p:txBody>
          <a:bodyPr/>
          <a:lstStyle/>
          <a:p>
            <a:r>
              <a:rPr lang="en-US" dirty="0"/>
              <a:t>RNN vs LSTM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7340" y="1297845"/>
            <a:ext cx="6116775" cy="26023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340" y="4024803"/>
            <a:ext cx="6641160" cy="283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410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RNNs vs Deep LSTMs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1498" y="1825625"/>
            <a:ext cx="7829004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317" y="1690688"/>
            <a:ext cx="8993366" cy="510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242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CNN+RNN for image captioning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5892" y="1825625"/>
            <a:ext cx="828021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0575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LSTM detailed description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6601" y="1825625"/>
            <a:ext cx="8598797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96601" y="1825625"/>
            <a:ext cx="1022799" cy="3460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481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Take-aways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Recurrent Neural Networks are powerful in modeling sequence data.</a:t>
            </a:r>
          </a:p>
          <a:p>
            <a:r>
              <a:rPr lang="en-US" dirty="0"/>
              <a:t>But they have the vanishing/exploding gradient problem.</a:t>
            </a:r>
          </a:p>
          <a:p>
            <a:r>
              <a:rPr lang="en-US" dirty="0"/>
              <a:t>GRUs and LSTMs are even better.</a:t>
            </a:r>
          </a:p>
          <a:p>
            <a:r>
              <a:rPr lang="en-US" dirty="0"/>
              <a:t>Really useful in many real world applications like image captioning, opinion mining and machine translation.</a:t>
            </a:r>
          </a:p>
        </p:txBody>
      </p:sp>
    </p:spTree>
    <p:extLst>
      <p:ext uri="{BB962C8B-B14F-4D97-AF65-F5344CB8AC3E}">
        <p14:creationId xmlns:p14="http://schemas.microsoft.com/office/powerpoint/2010/main" val="35790400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hip://www.wildml.com/2015/09/recurrent-neural-networks-tutorial-part-1-introduction-to-rnns/</a:t>
            </a:r>
          </a:p>
          <a:p>
            <a:r>
              <a:rPr lang="en-US" dirty="0"/>
              <a:t>hip://karpathy.github.io/2015/05/21/rnn-effectiveness/</a:t>
            </a:r>
          </a:p>
          <a:p>
            <a:r>
              <a:rPr lang="en-US" dirty="0"/>
              <a:t>hip://colah.github.io/posts/2015-08-Understanding-LSTMs/</a:t>
            </a:r>
          </a:p>
          <a:p>
            <a:r>
              <a:rPr lang="en-US" dirty="0"/>
              <a:t>hip://deeplearning.cs.cmu.edu/pdfs/Hochreiter97_lstm.pdf</a:t>
            </a:r>
          </a:p>
          <a:p>
            <a:r>
              <a:rPr lang="en-US" dirty="0"/>
              <a:t>hip://jeffdonahue.com/lrcn/</a:t>
            </a:r>
          </a:p>
          <a:p>
            <a:r>
              <a:rPr lang="en-US" dirty="0"/>
              <a:t>Multiple Object Recognition with Visual </a:t>
            </a:r>
            <a:r>
              <a:rPr lang="en-US" dirty="0" err="1"/>
              <a:t>Aiention</a:t>
            </a:r>
            <a:r>
              <a:rPr lang="en-US" dirty="0"/>
              <a:t> Jimmy Ba, </a:t>
            </a:r>
            <a:r>
              <a:rPr lang="en-US" dirty="0" err="1"/>
              <a:t>Volodymyr</a:t>
            </a:r>
            <a:r>
              <a:rPr lang="en-US" dirty="0"/>
              <a:t> </a:t>
            </a:r>
            <a:r>
              <a:rPr lang="en-US" dirty="0" err="1"/>
              <a:t>Mnih</a:t>
            </a:r>
            <a:r>
              <a:rPr lang="en-US" dirty="0"/>
              <a:t>, </a:t>
            </a:r>
            <a:r>
              <a:rPr lang="en-US" dirty="0" err="1"/>
              <a:t>Koray</a:t>
            </a:r>
            <a:r>
              <a:rPr lang="en-US" dirty="0"/>
              <a:t> </a:t>
            </a:r>
            <a:r>
              <a:rPr lang="en-US" dirty="0" err="1"/>
              <a:t>Kavukcuoglu</a:t>
            </a:r>
            <a:endParaRPr lang="en-US" dirty="0"/>
          </a:p>
          <a:p>
            <a:r>
              <a:rPr lang="en-US" dirty="0"/>
              <a:t>DRAW: A Recurrent Neural Network For Image Generation Karol Gregor, Ivo </a:t>
            </a:r>
            <a:r>
              <a:rPr lang="en-US" dirty="0" err="1"/>
              <a:t>Danihelka</a:t>
            </a:r>
            <a:r>
              <a:rPr lang="en-US" dirty="0"/>
              <a:t>, Alex Graves, Danilo Jimenez Rezende, </a:t>
            </a:r>
            <a:r>
              <a:rPr lang="en-US" dirty="0" err="1"/>
              <a:t>Daan</a:t>
            </a:r>
            <a:r>
              <a:rPr lang="en-US" dirty="0"/>
              <a:t> </a:t>
            </a:r>
            <a:r>
              <a:rPr lang="en-US" dirty="0" err="1"/>
              <a:t>Wierstra</a:t>
            </a:r>
            <a:endParaRPr lang="en-US" dirty="0"/>
          </a:p>
          <a:p>
            <a:r>
              <a:rPr lang="en-US" dirty="0"/>
              <a:t>Empirical Evaluation of Gated Recurrent Neural Networks on Sequence Modeling. </a:t>
            </a:r>
            <a:r>
              <a:rPr lang="en-US" dirty="0" err="1"/>
              <a:t>Junyoung</a:t>
            </a:r>
            <a:r>
              <a:rPr lang="en-US" dirty="0"/>
              <a:t> Chung, </a:t>
            </a:r>
            <a:r>
              <a:rPr lang="en-US" dirty="0" err="1"/>
              <a:t>Caglar</a:t>
            </a:r>
            <a:r>
              <a:rPr lang="en-US" dirty="0"/>
              <a:t> </a:t>
            </a:r>
            <a:r>
              <a:rPr lang="en-US" dirty="0" err="1"/>
              <a:t>Gulcehre</a:t>
            </a:r>
            <a:r>
              <a:rPr lang="en-US" dirty="0"/>
              <a:t> Kyung, Hyun Cho, </a:t>
            </a:r>
            <a:r>
              <a:rPr lang="en-US" dirty="0" err="1"/>
              <a:t>Yoshua</a:t>
            </a:r>
            <a:r>
              <a:rPr lang="en-US" dirty="0"/>
              <a:t> </a:t>
            </a:r>
            <a:r>
              <a:rPr lang="en-US" dirty="0" err="1"/>
              <a:t>Bengio</a:t>
            </a:r>
            <a:endParaRPr lang="en-US" dirty="0"/>
          </a:p>
          <a:p>
            <a:r>
              <a:rPr lang="en-US" dirty="0"/>
              <a:t>An Empirical Exploration of Recurrent Network Architectures. </a:t>
            </a:r>
            <a:r>
              <a:rPr lang="en-US" dirty="0" err="1"/>
              <a:t>Rafal</a:t>
            </a:r>
            <a:r>
              <a:rPr lang="en-US" dirty="0"/>
              <a:t> </a:t>
            </a:r>
            <a:r>
              <a:rPr lang="en-US" dirty="0" err="1"/>
              <a:t>Jozefowicz</a:t>
            </a:r>
            <a:r>
              <a:rPr lang="en-US" dirty="0"/>
              <a:t>, </a:t>
            </a:r>
            <a:r>
              <a:rPr lang="en-US" dirty="0" err="1"/>
              <a:t>Wojciech</a:t>
            </a:r>
            <a:r>
              <a:rPr lang="en-US" dirty="0"/>
              <a:t> </a:t>
            </a:r>
            <a:r>
              <a:rPr lang="en-US" dirty="0" err="1"/>
              <a:t>Zaremba</a:t>
            </a:r>
            <a:r>
              <a:rPr lang="en-US" dirty="0"/>
              <a:t>, Ilya </a:t>
            </a:r>
            <a:r>
              <a:rPr lang="en-US" dirty="0" err="1"/>
              <a:t>Sutskever</a:t>
            </a:r>
            <a:endParaRPr lang="en-US" dirty="0"/>
          </a:p>
          <a:p>
            <a:r>
              <a:rPr lang="en-US" dirty="0"/>
              <a:t>https://github.com/kjw0612/awesome-rnn#theory</a:t>
            </a:r>
          </a:p>
        </p:txBody>
      </p:sp>
    </p:spTree>
    <p:extLst>
      <p:ext uri="{BB962C8B-B14F-4D97-AF65-F5344CB8AC3E}">
        <p14:creationId xmlns:p14="http://schemas.microsoft.com/office/powerpoint/2010/main" val="36531828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Encoder-decoder models for machine translation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52724" y="4460240"/>
            <a:ext cx="11101076" cy="1716723"/>
          </a:xfrm>
        </p:spPr>
        <p:txBody>
          <a:bodyPr>
            <a:normAutofit/>
          </a:bodyPr>
          <a:lstStyle/>
          <a:p>
            <a:r>
              <a:rPr lang="en-US" dirty="0"/>
              <a:t>Big RNNs trained </a:t>
            </a:r>
            <a:r>
              <a:rPr lang="en-US" dirty="0">
                <a:solidFill>
                  <a:srgbClr val="0000FF"/>
                </a:solidFill>
              </a:rPr>
              <a:t>end-to-end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556" y="1343755"/>
            <a:ext cx="5051007" cy="291567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49556" y="1357865"/>
            <a:ext cx="5186445" cy="2621468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0B4CFE9-FBA3-438D-94DA-3948F1958DBD}"/>
              </a:ext>
            </a:extLst>
          </p:cNvPr>
          <p:cNvSpPr/>
          <p:nvPr/>
        </p:nvSpPr>
        <p:spPr>
          <a:xfrm>
            <a:off x="-309880" y="1523924"/>
            <a:ext cx="35356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1400" dirty="0">
                <a:solidFill>
                  <a:srgbClr val="0070C0"/>
                </a:solidFill>
              </a:rPr>
              <a:t>The encoder steps through the input time steps and encodes the entire sequence into a fixed length vector called a context vector.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6A5534-2335-4DDD-B90B-A5B9EE6F06B8}"/>
              </a:ext>
            </a:extLst>
          </p:cNvPr>
          <p:cNvSpPr/>
          <p:nvPr/>
        </p:nvSpPr>
        <p:spPr>
          <a:xfrm>
            <a:off x="-452120" y="6377769"/>
            <a:ext cx="99212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200" dirty="0"/>
              <a:t>Ilya </a:t>
            </a:r>
            <a:r>
              <a:rPr lang="en-US" sz="1200" dirty="0" err="1"/>
              <a:t>Sutskever</a:t>
            </a:r>
            <a:r>
              <a:rPr lang="en-US" sz="1200" dirty="0"/>
              <a:t>, et al.  “</a:t>
            </a:r>
            <a:r>
              <a:rPr lang="en-US" sz="1200" dirty="0">
                <a:hlinkClick r:id="rId5"/>
              </a:rPr>
              <a:t>Sequence to Sequence Learning with Neural Networks</a:t>
            </a:r>
            <a:r>
              <a:rPr lang="en-US" sz="1200" dirty="0"/>
              <a:t>” using LSTMs.</a:t>
            </a:r>
          </a:p>
          <a:p>
            <a:pPr lvl="1"/>
            <a:r>
              <a:rPr lang="en-US" sz="1200" dirty="0" err="1"/>
              <a:t>Kyunghyun</a:t>
            </a:r>
            <a:r>
              <a:rPr lang="en-US" sz="1200" dirty="0"/>
              <a:t> Cho, et al.  “</a:t>
            </a:r>
            <a:r>
              <a:rPr lang="en-US" sz="1200" dirty="0">
                <a:hlinkClick r:id="rId6"/>
              </a:rPr>
              <a:t>Learning Phrase Representations using RNN Encoder–Decoder for Statistical Machine Translation</a:t>
            </a:r>
            <a:r>
              <a:rPr lang="en-US" sz="1200" dirty="0"/>
              <a:t>”.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1180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Encoder-decoder models for machine translation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52724" y="4511040"/>
            <a:ext cx="11101076" cy="1665923"/>
          </a:xfrm>
        </p:spPr>
        <p:txBody>
          <a:bodyPr>
            <a:normAutofit/>
          </a:bodyPr>
          <a:lstStyle/>
          <a:p>
            <a:r>
              <a:rPr lang="en-US" dirty="0"/>
              <a:t>Big RNNs trained </a:t>
            </a:r>
            <a:r>
              <a:rPr lang="en-US" dirty="0">
                <a:solidFill>
                  <a:srgbClr val="0000FF"/>
                </a:solidFill>
              </a:rPr>
              <a:t>end-to-end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556" y="1343755"/>
            <a:ext cx="5051007" cy="291567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675332" y="1357865"/>
            <a:ext cx="5186445" cy="2621468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3BBEA1-FDB4-4921-B47D-9625121D4C1B}"/>
              </a:ext>
            </a:extLst>
          </p:cNvPr>
          <p:cNvSpPr/>
          <p:nvPr/>
        </p:nvSpPr>
        <p:spPr>
          <a:xfrm>
            <a:off x="-309880" y="1523924"/>
            <a:ext cx="35356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1400" dirty="0">
                <a:solidFill>
                  <a:srgbClr val="0070C0"/>
                </a:solidFill>
              </a:rPr>
              <a:t>The encoder steps through the input time steps and encodes the entire sequence into a fixed length vector called a context vector.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919351-C662-4FDE-9F85-2FEDF95A32F0}"/>
              </a:ext>
            </a:extLst>
          </p:cNvPr>
          <p:cNvSpPr/>
          <p:nvPr/>
        </p:nvSpPr>
        <p:spPr>
          <a:xfrm>
            <a:off x="-452120" y="6377769"/>
            <a:ext cx="99212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200" dirty="0"/>
              <a:t>Ilya </a:t>
            </a:r>
            <a:r>
              <a:rPr lang="en-US" sz="1200" dirty="0" err="1"/>
              <a:t>Sutskever</a:t>
            </a:r>
            <a:r>
              <a:rPr lang="en-US" sz="1200" dirty="0"/>
              <a:t>, et al.  “</a:t>
            </a:r>
            <a:r>
              <a:rPr lang="en-US" sz="1200" dirty="0">
                <a:hlinkClick r:id="rId5"/>
              </a:rPr>
              <a:t>Sequence to Sequence Learning with Neural Networks</a:t>
            </a:r>
            <a:r>
              <a:rPr lang="en-US" sz="1200" dirty="0"/>
              <a:t>” using LSTMs.</a:t>
            </a:r>
          </a:p>
          <a:p>
            <a:pPr lvl="1"/>
            <a:r>
              <a:rPr lang="en-US" sz="1200" dirty="0" err="1"/>
              <a:t>Kyunghyun</a:t>
            </a:r>
            <a:r>
              <a:rPr lang="en-US" sz="1200" dirty="0"/>
              <a:t> Cho, et al.  “</a:t>
            </a:r>
            <a:r>
              <a:rPr lang="en-US" sz="1200" dirty="0">
                <a:hlinkClick r:id="rId6"/>
              </a:rPr>
              <a:t>Learning Phrase Representations using RNN Encoder–Decoder for Statistical Machine Translation</a:t>
            </a:r>
            <a:r>
              <a:rPr lang="en-US" sz="1200" dirty="0"/>
              <a:t>”.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669074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Encoder-decoder models for machine translation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52724" y="4424680"/>
            <a:ext cx="11101076" cy="1752283"/>
          </a:xfrm>
        </p:spPr>
        <p:txBody>
          <a:bodyPr>
            <a:normAutofit/>
          </a:bodyPr>
          <a:lstStyle/>
          <a:p>
            <a:r>
              <a:rPr lang="en-US" dirty="0"/>
              <a:t>Big RNNs trained </a:t>
            </a:r>
            <a:r>
              <a:rPr lang="en-US" dirty="0">
                <a:solidFill>
                  <a:srgbClr val="0000FF"/>
                </a:solidFill>
              </a:rPr>
              <a:t>end-to-end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556" y="1343755"/>
            <a:ext cx="5051007" cy="291567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239772" y="1357865"/>
            <a:ext cx="5186445" cy="2621468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7F3E76-E5E9-498A-91D0-1079A1D18964}"/>
              </a:ext>
            </a:extLst>
          </p:cNvPr>
          <p:cNvSpPr/>
          <p:nvPr/>
        </p:nvSpPr>
        <p:spPr>
          <a:xfrm>
            <a:off x="-309880" y="1523924"/>
            <a:ext cx="35356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1400" dirty="0">
                <a:solidFill>
                  <a:srgbClr val="0070C0"/>
                </a:solidFill>
              </a:rPr>
              <a:t>The encoder steps through the input time steps and encodes the entire sequence into a fixed length vector called a context vector.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278D36-6B43-424B-BA8B-CFA26018AD66}"/>
              </a:ext>
            </a:extLst>
          </p:cNvPr>
          <p:cNvSpPr/>
          <p:nvPr/>
        </p:nvSpPr>
        <p:spPr>
          <a:xfrm>
            <a:off x="-452120" y="6377769"/>
            <a:ext cx="99212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200" dirty="0"/>
              <a:t>Ilya </a:t>
            </a:r>
            <a:r>
              <a:rPr lang="en-US" sz="1200" dirty="0" err="1"/>
              <a:t>Sutskever</a:t>
            </a:r>
            <a:r>
              <a:rPr lang="en-US" sz="1200" dirty="0"/>
              <a:t>, et al.  “</a:t>
            </a:r>
            <a:r>
              <a:rPr lang="en-US" sz="1200" dirty="0">
                <a:hlinkClick r:id="rId5"/>
              </a:rPr>
              <a:t>Sequence to Sequence Learning with Neural Networks</a:t>
            </a:r>
            <a:r>
              <a:rPr lang="en-US" sz="1200" dirty="0"/>
              <a:t>” using LSTMs.</a:t>
            </a:r>
          </a:p>
          <a:p>
            <a:pPr lvl="1"/>
            <a:r>
              <a:rPr lang="en-US" sz="1200" dirty="0" err="1"/>
              <a:t>Kyunghyun</a:t>
            </a:r>
            <a:r>
              <a:rPr lang="en-US" sz="1200" dirty="0"/>
              <a:t> Cho, et al.  “</a:t>
            </a:r>
            <a:r>
              <a:rPr lang="en-US" sz="1200" dirty="0">
                <a:hlinkClick r:id="rId6"/>
              </a:rPr>
              <a:t>Learning Phrase Representations using RNN Encoder–Decoder for Statistical Machine Translation</a:t>
            </a:r>
            <a:r>
              <a:rPr lang="en-US" sz="1200" dirty="0"/>
              <a:t>”.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1041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Encoder-decoder models for machine translation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52724" y="4460240"/>
            <a:ext cx="11101076" cy="1716723"/>
          </a:xfrm>
        </p:spPr>
        <p:txBody>
          <a:bodyPr>
            <a:normAutofit/>
          </a:bodyPr>
          <a:lstStyle/>
          <a:p>
            <a:r>
              <a:rPr lang="en-US" dirty="0"/>
              <a:t>Big RNNs trained </a:t>
            </a:r>
            <a:r>
              <a:rPr lang="en-US" dirty="0">
                <a:solidFill>
                  <a:srgbClr val="0000FF"/>
                </a:solidFill>
              </a:rPr>
              <a:t>end-to-end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556" y="1343755"/>
            <a:ext cx="5051007" cy="291567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832434" y="1357865"/>
            <a:ext cx="5186445" cy="2621468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9963E7-4DC5-448E-9C47-68B8E4B26CAE}"/>
              </a:ext>
            </a:extLst>
          </p:cNvPr>
          <p:cNvSpPr/>
          <p:nvPr/>
        </p:nvSpPr>
        <p:spPr>
          <a:xfrm>
            <a:off x="-309880" y="1523924"/>
            <a:ext cx="35356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1400" dirty="0">
                <a:solidFill>
                  <a:srgbClr val="0070C0"/>
                </a:solidFill>
              </a:rPr>
              <a:t>The encoder steps through the input time steps and encodes the entire sequence into a fixed length vector called a context vector.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95177C7-A7FD-402B-A4E8-1518CCADDCE3}"/>
              </a:ext>
            </a:extLst>
          </p:cNvPr>
          <p:cNvSpPr/>
          <p:nvPr/>
        </p:nvSpPr>
        <p:spPr>
          <a:xfrm>
            <a:off x="-452120" y="6377769"/>
            <a:ext cx="99212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200" dirty="0"/>
              <a:t>Ilya </a:t>
            </a:r>
            <a:r>
              <a:rPr lang="en-US" sz="1200" dirty="0" err="1"/>
              <a:t>Sutskever</a:t>
            </a:r>
            <a:r>
              <a:rPr lang="en-US" sz="1200" dirty="0"/>
              <a:t>, et al.  “</a:t>
            </a:r>
            <a:r>
              <a:rPr lang="en-US" sz="1200" dirty="0">
                <a:hlinkClick r:id="rId5"/>
              </a:rPr>
              <a:t>Sequence to Sequence Learning with Neural Networks</a:t>
            </a:r>
            <a:r>
              <a:rPr lang="en-US" sz="1200" dirty="0"/>
              <a:t>” using LSTMs.</a:t>
            </a:r>
          </a:p>
          <a:p>
            <a:pPr lvl="1"/>
            <a:r>
              <a:rPr lang="en-US" sz="1200" dirty="0" err="1"/>
              <a:t>Kyunghyun</a:t>
            </a:r>
            <a:r>
              <a:rPr lang="en-US" sz="1200" dirty="0"/>
              <a:t> Cho, et al.  “</a:t>
            </a:r>
            <a:r>
              <a:rPr lang="en-US" sz="1200" dirty="0">
                <a:hlinkClick r:id="rId6"/>
              </a:rPr>
              <a:t>Learning Phrase Representations using RNN Encoder–Decoder for Statistical Machine Translation</a:t>
            </a:r>
            <a:r>
              <a:rPr lang="en-US" sz="1200" dirty="0"/>
              <a:t>”.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338770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Encoder-decoder models for machine translation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52724" y="4460240"/>
            <a:ext cx="11101076" cy="1716723"/>
          </a:xfrm>
        </p:spPr>
        <p:txBody>
          <a:bodyPr>
            <a:normAutofit/>
          </a:bodyPr>
          <a:lstStyle/>
          <a:p>
            <a:r>
              <a:rPr lang="en-US" dirty="0"/>
              <a:t>Big RNNs trained </a:t>
            </a:r>
            <a:r>
              <a:rPr lang="en-US" dirty="0">
                <a:solidFill>
                  <a:srgbClr val="0000FF"/>
                </a:solidFill>
              </a:rPr>
              <a:t>end-to-end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556" y="1343755"/>
            <a:ext cx="5051007" cy="291567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33581" y="1343754"/>
            <a:ext cx="5186445" cy="2621468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A6F8F3D-E083-464E-AAF2-AAC1CB466EA8}"/>
              </a:ext>
            </a:extLst>
          </p:cNvPr>
          <p:cNvSpPr/>
          <p:nvPr/>
        </p:nvSpPr>
        <p:spPr>
          <a:xfrm>
            <a:off x="-309880" y="1523924"/>
            <a:ext cx="35356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1400" dirty="0">
                <a:solidFill>
                  <a:srgbClr val="0070C0"/>
                </a:solidFill>
              </a:rPr>
              <a:t>The encoder steps through the input time steps and encodes the entire sequence into a fixed length vector called a context vector.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45710E-E2B7-438F-8299-DE52C5961966}"/>
              </a:ext>
            </a:extLst>
          </p:cNvPr>
          <p:cNvSpPr/>
          <p:nvPr/>
        </p:nvSpPr>
        <p:spPr>
          <a:xfrm>
            <a:off x="-452120" y="6377769"/>
            <a:ext cx="99212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200" dirty="0"/>
              <a:t>Ilya </a:t>
            </a:r>
            <a:r>
              <a:rPr lang="en-US" sz="1200" dirty="0" err="1"/>
              <a:t>Sutskever</a:t>
            </a:r>
            <a:r>
              <a:rPr lang="en-US" sz="1200" dirty="0"/>
              <a:t>, et al.  “</a:t>
            </a:r>
            <a:r>
              <a:rPr lang="en-US" sz="1200" dirty="0">
                <a:hlinkClick r:id="rId5"/>
              </a:rPr>
              <a:t>Sequence to Sequence Learning with Neural Networks</a:t>
            </a:r>
            <a:r>
              <a:rPr lang="en-US" sz="1200" dirty="0"/>
              <a:t>” using LSTMs.</a:t>
            </a:r>
          </a:p>
          <a:p>
            <a:pPr lvl="1"/>
            <a:r>
              <a:rPr lang="en-US" sz="1200" dirty="0" err="1"/>
              <a:t>Kyunghyun</a:t>
            </a:r>
            <a:r>
              <a:rPr lang="en-US" sz="1200" dirty="0"/>
              <a:t> Cho, et al.  “</a:t>
            </a:r>
            <a:r>
              <a:rPr lang="en-US" sz="1200" dirty="0">
                <a:hlinkClick r:id="rId6"/>
              </a:rPr>
              <a:t>Learning Phrase Representations using RNN Encoder–Decoder for Statistical Machine Translation</a:t>
            </a:r>
            <a:r>
              <a:rPr lang="en-US" sz="1200" dirty="0"/>
              <a:t>”.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0760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Encoder-decoder models for machine translation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52724" y="4414520"/>
            <a:ext cx="11101076" cy="1762443"/>
          </a:xfrm>
        </p:spPr>
        <p:txBody>
          <a:bodyPr>
            <a:normAutofit/>
          </a:bodyPr>
          <a:lstStyle/>
          <a:p>
            <a:r>
              <a:rPr lang="en-US" dirty="0"/>
              <a:t>Big RNNs trained end-to-end: </a:t>
            </a:r>
            <a:r>
              <a:rPr lang="en-US" dirty="0">
                <a:solidFill>
                  <a:srgbClr val="0000FF"/>
                </a:solidFill>
              </a:rPr>
              <a:t>encoder-decoder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556" y="1343755"/>
            <a:ext cx="5051007" cy="291567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088340" y="1343754"/>
            <a:ext cx="5186445" cy="2621468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FD2C73-A9B9-422C-9D39-99B043AE77F0}"/>
              </a:ext>
            </a:extLst>
          </p:cNvPr>
          <p:cNvSpPr/>
          <p:nvPr/>
        </p:nvSpPr>
        <p:spPr>
          <a:xfrm>
            <a:off x="-309880" y="1523924"/>
            <a:ext cx="35356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1400" dirty="0">
                <a:solidFill>
                  <a:srgbClr val="0070C0"/>
                </a:solidFill>
              </a:rPr>
              <a:t>The encoder steps through the input time steps and encodes the entire sequence into a fixed length vector called a context vector.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930734-A117-46B4-815C-DF3A7E5E8F1E}"/>
              </a:ext>
            </a:extLst>
          </p:cNvPr>
          <p:cNvSpPr/>
          <p:nvPr/>
        </p:nvSpPr>
        <p:spPr>
          <a:xfrm>
            <a:off x="9022080" y="1523924"/>
            <a:ext cx="31699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The decoder steps through the output time steps while reading from the context vector.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42F023-418F-4E14-8A2D-57C11A58B40A}"/>
              </a:ext>
            </a:extLst>
          </p:cNvPr>
          <p:cNvSpPr/>
          <p:nvPr/>
        </p:nvSpPr>
        <p:spPr>
          <a:xfrm>
            <a:off x="-452120" y="6377769"/>
            <a:ext cx="99212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200" dirty="0"/>
              <a:t>Ilya </a:t>
            </a:r>
            <a:r>
              <a:rPr lang="en-US" sz="1200" dirty="0" err="1"/>
              <a:t>Sutskever</a:t>
            </a:r>
            <a:r>
              <a:rPr lang="en-US" sz="1200" dirty="0"/>
              <a:t>, et al.  “</a:t>
            </a:r>
            <a:r>
              <a:rPr lang="en-US" sz="1200" dirty="0">
                <a:hlinkClick r:id="rId5"/>
              </a:rPr>
              <a:t>Sequence to Sequence Learning with Neural Networks</a:t>
            </a:r>
            <a:r>
              <a:rPr lang="en-US" sz="1200" dirty="0"/>
              <a:t>” using LSTMs.</a:t>
            </a:r>
          </a:p>
          <a:p>
            <a:pPr lvl="1"/>
            <a:r>
              <a:rPr lang="en-US" sz="1200" dirty="0" err="1"/>
              <a:t>Kyunghyun</a:t>
            </a:r>
            <a:r>
              <a:rPr lang="en-US" sz="1200" dirty="0"/>
              <a:t> Cho, et al.  “</a:t>
            </a:r>
            <a:r>
              <a:rPr lang="en-US" sz="1200" dirty="0">
                <a:hlinkClick r:id="rId6"/>
              </a:rPr>
              <a:t>Learning Phrase Representations using RNN Encoder–Decoder for Statistical Machine Translation</a:t>
            </a:r>
            <a:r>
              <a:rPr lang="en-US" sz="1200" dirty="0"/>
              <a:t>”.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15186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Encoder-decoder models for machine translation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52724" y="4490720"/>
            <a:ext cx="11101076" cy="1686243"/>
          </a:xfrm>
        </p:spPr>
        <p:txBody>
          <a:bodyPr>
            <a:normAutofit/>
          </a:bodyPr>
          <a:lstStyle/>
          <a:p>
            <a:r>
              <a:rPr lang="en-US" dirty="0"/>
              <a:t>Big RNNs trained end-to-end: </a:t>
            </a:r>
            <a:r>
              <a:rPr lang="en-US" dirty="0">
                <a:solidFill>
                  <a:srgbClr val="0000FF"/>
                </a:solidFill>
              </a:rPr>
              <a:t>encoder-decoder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557" y="1343755"/>
            <a:ext cx="5051005" cy="291567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65666" y="1343754"/>
            <a:ext cx="5186445" cy="2621468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692290" y="1763889"/>
            <a:ext cx="5186445" cy="2046112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2F955C-3B3C-47B4-8098-12F0DEC5D134}"/>
              </a:ext>
            </a:extLst>
          </p:cNvPr>
          <p:cNvSpPr/>
          <p:nvPr/>
        </p:nvSpPr>
        <p:spPr>
          <a:xfrm>
            <a:off x="-309880" y="1523924"/>
            <a:ext cx="35356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1400" dirty="0">
                <a:solidFill>
                  <a:srgbClr val="0070C0"/>
                </a:solidFill>
              </a:rPr>
              <a:t>The encoder steps through the input time steps and encodes the entire sequence into a fixed length vector called a context vector.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4ACAD0-9A07-48BD-B62D-851F2817F9C8}"/>
              </a:ext>
            </a:extLst>
          </p:cNvPr>
          <p:cNvSpPr/>
          <p:nvPr/>
        </p:nvSpPr>
        <p:spPr>
          <a:xfrm>
            <a:off x="9022080" y="1523924"/>
            <a:ext cx="31699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The decoder steps through the output time steps while reading from the context vector.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DAD10B-B396-47C4-9E50-1686224AA74B}"/>
              </a:ext>
            </a:extLst>
          </p:cNvPr>
          <p:cNvSpPr/>
          <p:nvPr/>
        </p:nvSpPr>
        <p:spPr>
          <a:xfrm>
            <a:off x="-452120" y="6377769"/>
            <a:ext cx="99212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200" dirty="0"/>
              <a:t>Ilya </a:t>
            </a:r>
            <a:r>
              <a:rPr lang="en-US" sz="1200" dirty="0" err="1"/>
              <a:t>Sutskever</a:t>
            </a:r>
            <a:r>
              <a:rPr lang="en-US" sz="1200" dirty="0"/>
              <a:t>, et al.  “</a:t>
            </a:r>
            <a:r>
              <a:rPr lang="en-US" sz="1200" dirty="0">
                <a:hlinkClick r:id="rId5"/>
              </a:rPr>
              <a:t>Sequence to Sequence Learning with Neural Networks</a:t>
            </a:r>
            <a:r>
              <a:rPr lang="en-US" sz="1200" dirty="0"/>
              <a:t>” using LSTMs.</a:t>
            </a:r>
          </a:p>
          <a:p>
            <a:pPr lvl="1"/>
            <a:r>
              <a:rPr lang="en-US" sz="1200" dirty="0" err="1"/>
              <a:t>Kyunghyun</a:t>
            </a:r>
            <a:r>
              <a:rPr lang="en-US" sz="1200" dirty="0"/>
              <a:t> Cho, et al.  “</a:t>
            </a:r>
            <a:r>
              <a:rPr lang="en-US" sz="1200" dirty="0">
                <a:hlinkClick r:id="rId6"/>
              </a:rPr>
              <a:t>Learning Phrase Representations using RNN Encoder–Decoder for Statistical Machine Translation</a:t>
            </a:r>
            <a:r>
              <a:rPr lang="en-US" sz="1200" dirty="0"/>
              <a:t>”.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8955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Captioning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9350" y="1967706"/>
            <a:ext cx="73533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6914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Encoder-decoder models for machine translation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52724" y="4439920"/>
            <a:ext cx="11101076" cy="1737043"/>
          </a:xfrm>
        </p:spPr>
        <p:txBody>
          <a:bodyPr>
            <a:normAutofit/>
          </a:bodyPr>
          <a:lstStyle/>
          <a:p>
            <a:r>
              <a:rPr lang="en-US" dirty="0"/>
              <a:t>Big RNNs trained end-to-end: </a:t>
            </a:r>
            <a:r>
              <a:rPr lang="en-US" dirty="0">
                <a:solidFill>
                  <a:srgbClr val="0000FF"/>
                </a:solidFill>
              </a:rPr>
              <a:t>encoder-decoder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557" y="1343755"/>
            <a:ext cx="5051005" cy="291567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612326" y="1343754"/>
            <a:ext cx="5186445" cy="2621468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327285" y="1763889"/>
            <a:ext cx="5186445" cy="2046112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618DE-62EB-4CC1-A323-C324CD0459E9}"/>
              </a:ext>
            </a:extLst>
          </p:cNvPr>
          <p:cNvSpPr/>
          <p:nvPr/>
        </p:nvSpPr>
        <p:spPr>
          <a:xfrm>
            <a:off x="-309880" y="1523924"/>
            <a:ext cx="35356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1400" dirty="0">
                <a:solidFill>
                  <a:srgbClr val="0070C0"/>
                </a:solidFill>
              </a:rPr>
              <a:t>The encoder steps through the input time steps and encodes the entire sequence into a fixed length vector called a context vector.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776B31-062A-4354-B678-BDB71BAD0157}"/>
              </a:ext>
            </a:extLst>
          </p:cNvPr>
          <p:cNvSpPr/>
          <p:nvPr/>
        </p:nvSpPr>
        <p:spPr>
          <a:xfrm>
            <a:off x="9022080" y="1523924"/>
            <a:ext cx="31699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The decoder steps through the output time steps while reading from the context vector.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2A1C16-4F91-4B56-8804-FBCBFC43E7BE}"/>
              </a:ext>
            </a:extLst>
          </p:cNvPr>
          <p:cNvSpPr/>
          <p:nvPr/>
        </p:nvSpPr>
        <p:spPr>
          <a:xfrm>
            <a:off x="-452120" y="6377769"/>
            <a:ext cx="99212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200" dirty="0"/>
              <a:t>Ilya </a:t>
            </a:r>
            <a:r>
              <a:rPr lang="en-US" sz="1200" dirty="0" err="1"/>
              <a:t>Sutskever</a:t>
            </a:r>
            <a:r>
              <a:rPr lang="en-US" sz="1200" dirty="0"/>
              <a:t>, et al.  “</a:t>
            </a:r>
            <a:r>
              <a:rPr lang="en-US" sz="1200" dirty="0">
                <a:hlinkClick r:id="rId5"/>
              </a:rPr>
              <a:t>Sequence to Sequence Learning with Neural Networks</a:t>
            </a:r>
            <a:r>
              <a:rPr lang="en-US" sz="1200" dirty="0"/>
              <a:t>” using LSTMs.</a:t>
            </a:r>
          </a:p>
          <a:p>
            <a:pPr lvl="1"/>
            <a:r>
              <a:rPr lang="en-US" sz="1200" dirty="0" err="1"/>
              <a:t>Kyunghyun</a:t>
            </a:r>
            <a:r>
              <a:rPr lang="en-US" sz="1200" dirty="0"/>
              <a:t> Cho, et al.  “</a:t>
            </a:r>
            <a:r>
              <a:rPr lang="en-US" sz="1200" dirty="0">
                <a:hlinkClick r:id="rId6"/>
              </a:rPr>
              <a:t>Learning Phrase Representations using RNN Encoder–Decoder for Statistical Machine Translation</a:t>
            </a:r>
            <a:r>
              <a:rPr lang="en-US" sz="1200" dirty="0"/>
              <a:t>”.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48437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Encoder-decoder models for machine translation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52724" y="4455160"/>
            <a:ext cx="11101076" cy="1721803"/>
          </a:xfrm>
        </p:spPr>
        <p:txBody>
          <a:bodyPr>
            <a:normAutofit/>
          </a:bodyPr>
          <a:lstStyle/>
          <a:p>
            <a:r>
              <a:rPr lang="en-US" dirty="0"/>
              <a:t>Big RNNs trained end-to-end: </a:t>
            </a:r>
            <a:r>
              <a:rPr lang="en-US" dirty="0">
                <a:solidFill>
                  <a:srgbClr val="0000FF"/>
                </a:solidFill>
              </a:rPr>
              <a:t>encoder-decoder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Generalize well to long sequences.</a:t>
            </a:r>
          </a:p>
          <a:p>
            <a:pPr lvl="1"/>
            <a:r>
              <a:rPr lang="en-US" dirty="0"/>
              <a:t>Small memory footprint.</a:t>
            </a:r>
          </a:p>
          <a:p>
            <a:pPr lvl="1"/>
            <a:r>
              <a:rPr lang="en-US" dirty="0"/>
              <a:t>Simple decoder.</a:t>
            </a:r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557" y="1343755"/>
            <a:ext cx="5051005" cy="2915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FEA2048-41AF-452E-86C7-79DEB0E68B04}"/>
              </a:ext>
            </a:extLst>
          </p:cNvPr>
          <p:cNvSpPr/>
          <p:nvPr/>
        </p:nvSpPr>
        <p:spPr>
          <a:xfrm>
            <a:off x="-309880" y="1523924"/>
            <a:ext cx="35356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1400" dirty="0">
                <a:solidFill>
                  <a:srgbClr val="0070C0"/>
                </a:solidFill>
              </a:rPr>
              <a:t>The encoder steps through the input time steps and encodes the entire sequence into a fixed length vector called a context vector.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EFFEE4-B938-4C35-A195-B876B78897CB}"/>
              </a:ext>
            </a:extLst>
          </p:cNvPr>
          <p:cNvSpPr/>
          <p:nvPr/>
        </p:nvSpPr>
        <p:spPr>
          <a:xfrm>
            <a:off x="9022080" y="1523924"/>
            <a:ext cx="31699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The decoder steps through the output time steps while reading from the context vector.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94C44D-FAF5-4332-81C8-DC35AC8EDAFE}"/>
              </a:ext>
            </a:extLst>
          </p:cNvPr>
          <p:cNvSpPr/>
          <p:nvPr/>
        </p:nvSpPr>
        <p:spPr>
          <a:xfrm>
            <a:off x="-452120" y="6377769"/>
            <a:ext cx="99212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200" dirty="0"/>
              <a:t>Ilya </a:t>
            </a:r>
            <a:r>
              <a:rPr lang="en-US" sz="1200" dirty="0" err="1"/>
              <a:t>Sutskever</a:t>
            </a:r>
            <a:r>
              <a:rPr lang="en-US" sz="1200" dirty="0"/>
              <a:t>, et al.  “</a:t>
            </a:r>
            <a:r>
              <a:rPr lang="en-US" sz="1200" dirty="0">
                <a:hlinkClick r:id="rId5"/>
              </a:rPr>
              <a:t>Sequence to Sequence Learning with Neural Networks</a:t>
            </a:r>
            <a:r>
              <a:rPr lang="en-US" sz="1200" dirty="0"/>
              <a:t>” using LSTMs.</a:t>
            </a:r>
          </a:p>
          <a:p>
            <a:pPr lvl="1"/>
            <a:r>
              <a:rPr lang="en-US" sz="1200" dirty="0" err="1"/>
              <a:t>Kyunghyun</a:t>
            </a:r>
            <a:r>
              <a:rPr lang="en-US" sz="1200" dirty="0"/>
              <a:t> Cho, et al.  “</a:t>
            </a:r>
            <a:r>
              <a:rPr lang="en-US" sz="1200" dirty="0">
                <a:hlinkClick r:id="rId6"/>
              </a:rPr>
              <a:t>Learning Phrase Representations using RNN Encoder–Decoder for Statistical Machine Translation</a:t>
            </a:r>
            <a:r>
              <a:rPr lang="en-US" sz="1200" dirty="0"/>
              <a:t>”.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291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4678"/>
            <a:ext cx="9144000" cy="2387600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0000"/>
                </a:solidFill>
              </a:rPr>
              <a:t>LSTMs </a:t>
            </a:r>
            <a:r>
              <a:rPr lang="en-US" b="1" dirty="0">
                <a:solidFill>
                  <a:srgbClr val="FF0000"/>
                </a:solidFill>
              </a:rPr>
              <a:t>and other RNN Variants</a:t>
            </a:r>
            <a:endParaRPr lang="en-US" sz="2700" b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sz="3400" b="1" dirty="0">
                <a:solidFill>
                  <a:srgbClr val="7030A0"/>
                </a:solidFill>
              </a:rPr>
              <a:t>Manish Gupta</a:t>
            </a:r>
          </a:p>
          <a:p>
            <a:endParaRPr lang="en-IN" dirty="0"/>
          </a:p>
          <a:p>
            <a:r>
              <a:rPr lang="en-IN" dirty="0"/>
              <a:t>Visiting Faculty at ISB</a:t>
            </a:r>
          </a:p>
          <a:p>
            <a:r>
              <a:rPr lang="en-IN" dirty="0"/>
              <a:t>Senior Applied Scientist at Microsoft, India</a:t>
            </a:r>
          </a:p>
          <a:p>
            <a:r>
              <a:rPr lang="en-IN" dirty="0"/>
              <a:t>Adjunct Faculty at IIIT-H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9131" y="6228788"/>
            <a:ext cx="1118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Credits: Stanford CS224D course, CS231N Stanford course, Geoffrey Hinton’s course, </a:t>
            </a:r>
            <a:r>
              <a:rPr lang="en-US" dirty="0">
                <a:hlinkClick r:id="rId2"/>
              </a:rPr>
              <a:t>http://deeplearning.net/tutorial</a:t>
            </a:r>
            <a:r>
              <a:rPr lang="en-US" dirty="0"/>
              <a:t>,</a:t>
            </a:r>
          </a:p>
          <a:p>
            <a:r>
              <a:rPr lang="en-US" dirty="0">
                <a:hlinkClick r:id="rId3"/>
              </a:rPr>
              <a:t>http://colah.github.io/posts/2015-08-Understanding-LSTMs/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64999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RNN applications and variants</a:t>
            </a:r>
          </a:p>
          <a:p>
            <a:r>
              <a:rPr lang="en-US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157253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RNN applications and variants</a:t>
            </a:r>
          </a:p>
          <a:p>
            <a:r>
              <a:rPr lang="en-US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3290365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CNN+RNN for image captioning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5892" y="1825625"/>
            <a:ext cx="828021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808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Captioning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9350" y="1967706"/>
            <a:ext cx="7353300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68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Captioning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5356" y="1825625"/>
            <a:ext cx="6121287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15075"/>
          <a:stretch/>
        </p:blipFill>
        <p:spPr>
          <a:xfrm>
            <a:off x="2536455" y="1774666"/>
            <a:ext cx="6958527" cy="472352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7103" y="5339340"/>
            <a:ext cx="1183988" cy="36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64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1834</Words>
  <Application>Microsoft Office PowerPoint</Application>
  <PresentationFormat>Widescreen</PresentationFormat>
  <Paragraphs>230</Paragraphs>
  <Slides>31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Agenda</vt:lpstr>
      <vt:lpstr>CNN+RNN for image captioning</vt:lpstr>
      <vt:lpstr>Image Captioning</vt:lpstr>
      <vt:lpstr>LSTMs and other RNN Variants</vt:lpstr>
      <vt:lpstr>Agenda</vt:lpstr>
      <vt:lpstr>Agenda</vt:lpstr>
      <vt:lpstr>CNN+RNN for image captioning</vt:lpstr>
      <vt:lpstr>Image Captioning</vt:lpstr>
      <vt:lpstr>Image Captioning</vt:lpstr>
      <vt:lpstr>Is there a dataset to learn this thing?</vt:lpstr>
      <vt:lpstr>PowerPoint Presentation</vt:lpstr>
      <vt:lpstr>Bidirectional RNNs</vt:lpstr>
      <vt:lpstr>Deep Bidirectional RNNs</vt:lpstr>
      <vt:lpstr>Memory based models</vt:lpstr>
      <vt:lpstr>Agenda</vt:lpstr>
      <vt:lpstr>Long short-term memory (LSTM)</vt:lpstr>
      <vt:lpstr>Long Short-term memories (LSTMs)</vt:lpstr>
      <vt:lpstr>RNN vs LSTM</vt:lpstr>
      <vt:lpstr>Deep RNNs vs Deep LSTMs</vt:lpstr>
      <vt:lpstr>LSTM detailed description</vt:lpstr>
      <vt:lpstr>Take-aways</vt:lpstr>
      <vt:lpstr>References</vt:lpstr>
      <vt:lpstr>Encoder-decoder models for machine translation</vt:lpstr>
      <vt:lpstr>Encoder-decoder models for machine translation</vt:lpstr>
      <vt:lpstr>Encoder-decoder models for machine translation</vt:lpstr>
      <vt:lpstr>Encoder-decoder models for machine translation</vt:lpstr>
      <vt:lpstr>Encoder-decoder models for machine translation</vt:lpstr>
      <vt:lpstr>Encoder-decoder models for machine translation</vt:lpstr>
      <vt:lpstr>Encoder-decoder models for machine translation</vt:lpstr>
      <vt:lpstr>Encoder-decoder models for machine translation</vt:lpstr>
      <vt:lpstr>Encoder-decoder models for machine translation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</dc:title>
  <dc:creator>Manish Gupta (BING-IDC)</dc:creator>
  <cp:lastModifiedBy>Manish Gupta (BING-IDC)</cp:lastModifiedBy>
  <cp:revision>2</cp:revision>
  <dcterms:created xsi:type="dcterms:W3CDTF">2020-02-18T02:22:37Z</dcterms:created>
  <dcterms:modified xsi:type="dcterms:W3CDTF">2020-02-18T04:41:12Z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gmanish@microsoft.com</vt:lpwstr>
  </property>
  <property fmtid="{D5CDD505-2E9C-101B-9397-08002B2CF9AE}" pid="5" name="MSIP_Label_f42aa342-8706-4288-bd11-ebb85995028c_SetDate">
    <vt:lpwstr>2020-02-18T04:38:22.7654388Z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151f2789-bae3-44c5-b447-4f37f3c17acb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